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3.xml" ContentType="application/vnd.openxmlformats-officedocument.presentationml.slide+xml"/>
  <Override PartName="/ppt/slides/slide7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revisionInfo.xml" ContentType="application/vnd.ms-powerpoint.revisioninfo+xml"/>
  <Override PartName="/ppt/changesInfos/changesInfo1.xml" ContentType="application/vnd.ms-powerpoint.changes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74" r:id="rId2"/>
    <p:sldId id="261" r:id="rId3"/>
    <p:sldId id="262" r:id="rId4"/>
    <p:sldId id="265" r:id="rId5"/>
    <p:sldId id="277" r:id="rId6"/>
    <p:sldId id="278" r:id="rId7"/>
    <p:sldId id="272" r:id="rId8"/>
    <p:sldId id="275" r:id="rId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E526D4-25AF-4FAB-9F85-BDB1425BA718}" v="18" dt="2024-07-28T22:13:09.722"/>
  </p1510:revLst>
</p1510:revInfo>
</file>

<file path=ppt/tableStyles.xml><?xml version="1.0" encoding="utf-8"?>
<a:tblStyleLst xmlns:a="http://schemas.openxmlformats.org/drawingml/2006/main" def="{5C22544A-7EE6-4342-B048-85BDC9FD1C3A}">
  <a:tblStyle styleId="{1FECB4D8-DB02-4DC6-A0A2-4F2EBAE1DC90}" styleName="Estilo medio 1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Estilo medio 3 - Énfasis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13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19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ully Marina Calixto Camargo" userId="8902db81-4b7e-4100-b2dd-f31a5938f7fa" providerId="ADAL" clId="{24E526D4-25AF-4FAB-9F85-BDB1425BA718}"/>
    <pc:docChg chg="custSel addSld modSld modMainMaster">
      <pc:chgData name="Zully Marina Calixto Camargo" userId="8902db81-4b7e-4100-b2dd-f31a5938f7fa" providerId="ADAL" clId="{24E526D4-25AF-4FAB-9F85-BDB1425BA718}" dt="2024-07-28T22:16:25.075" v="91" actId="20577"/>
      <pc:docMkLst>
        <pc:docMk/>
      </pc:docMkLst>
      <pc:sldChg chg="modSp mod">
        <pc:chgData name="Zully Marina Calixto Camargo" userId="8902db81-4b7e-4100-b2dd-f31a5938f7fa" providerId="ADAL" clId="{24E526D4-25AF-4FAB-9F85-BDB1425BA718}" dt="2024-07-28T22:05:27.253" v="14" actId="6549"/>
        <pc:sldMkLst>
          <pc:docMk/>
          <pc:sldMk cId="2784789770" sldId="261"/>
        </pc:sldMkLst>
        <pc:graphicFrameChg chg="modGraphic">
          <ac:chgData name="Zully Marina Calixto Camargo" userId="8902db81-4b7e-4100-b2dd-f31a5938f7fa" providerId="ADAL" clId="{24E526D4-25AF-4FAB-9F85-BDB1425BA718}" dt="2024-07-28T22:05:27.253" v="14" actId="6549"/>
          <ac:graphicFrameMkLst>
            <pc:docMk/>
            <pc:sldMk cId="2784789770" sldId="261"/>
            <ac:graphicFrameMk id="4" creationId="{0509DC56-76C5-954E-E557-85D58DD87799}"/>
          </ac:graphicFrameMkLst>
        </pc:graphicFrameChg>
      </pc:sldChg>
      <pc:sldChg chg="addSp delSp modSp add mod">
        <pc:chgData name="Zully Marina Calixto Camargo" userId="8902db81-4b7e-4100-b2dd-f31a5938f7fa" providerId="ADAL" clId="{24E526D4-25AF-4FAB-9F85-BDB1425BA718}" dt="2024-07-28T22:13:23.456" v="67" actId="1076"/>
        <pc:sldMkLst>
          <pc:docMk/>
          <pc:sldMk cId="3966199510" sldId="262"/>
        </pc:sldMkLst>
        <pc:spChg chg="del">
          <ac:chgData name="Zully Marina Calixto Camargo" userId="8902db81-4b7e-4100-b2dd-f31a5938f7fa" providerId="ADAL" clId="{24E526D4-25AF-4FAB-9F85-BDB1425BA718}" dt="2024-07-28T22:09:21.845" v="25" actId="478"/>
          <ac:spMkLst>
            <pc:docMk/>
            <pc:sldMk cId="3966199510" sldId="262"/>
            <ac:spMk id="4" creationId="{429FAA53-DBA9-8354-2F1F-317F7ED4E8DB}"/>
          </ac:spMkLst>
        </pc:spChg>
        <pc:spChg chg="del">
          <ac:chgData name="Zully Marina Calixto Camargo" userId="8902db81-4b7e-4100-b2dd-f31a5938f7fa" providerId="ADAL" clId="{24E526D4-25AF-4FAB-9F85-BDB1425BA718}" dt="2024-07-28T22:10:51.124" v="50" actId="478"/>
          <ac:spMkLst>
            <pc:docMk/>
            <pc:sldMk cId="3966199510" sldId="262"/>
            <ac:spMk id="7" creationId="{7AFC432E-A98E-8CBA-E04C-FD3FB2BF4E7D}"/>
          </ac:spMkLst>
        </pc:spChg>
        <pc:spChg chg="mod">
          <ac:chgData name="Zully Marina Calixto Camargo" userId="8902db81-4b7e-4100-b2dd-f31a5938f7fa" providerId="ADAL" clId="{24E526D4-25AF-4FAB-9F85-BDB1425BA718}" dt="2024-07-28T22:12:22.394" v="59" actId="1076"/>
          <ac:spMkLst>
            <pc:docMk/>
            <pc:sldMk cId="3966199510" sldId="262"/>
            <ac:spMk id="10" creationId="{7811F326-6E41-444D-B962-4F8BDDD37A82}"/>
          </ac:spMkLst>
        </pc:spChg>
        <pc:picChg chg="add mod">
          <ac:chgData name="Zully Marina Calixto Camargo" userId="8902db81-4b7e-4100-b2dd-f31a5938f7fa" providerId="ADAL" clId="{24E526D4-25AF-4FAB-9F85-BDB1425BA718}" dt="2024-07-28T22:11:35.996" v="55" actId="1076"/>
          <ac:picMkLst>
            <pc:docMk/>
            <pc:sldMk cId="3966199510" sldId="262"/>
            <ac:picMk id="2" creationId="{951BAFF0-708C-DDDD-01BC-335374990043}"/>
          </ac:picMkLst>
        </pc:picChg>
        <pc:picChg chg="add mod">
          <ac:chgData name="Zully Marina Calixto Camargo" userId="8902db81-4b7e-4100-b2dd-f31a5938f7fa" providerId="ADAL" clId="{24E526D4-25AF-4FAB-9F85-BDB1425BA718}" dt="2024-07-28T22:12:10.713" v="57" actId="1076"/>
          <ac:picMkLst>
            <pc:docMk/>
            <pc:sldMk cId="3966199510" sldId="262"/>
            <ac:picMk id="5" creationId="{83B56F96-5654-9A27-927F-99D539F20890}"/>
          </ac:picMkLst>
        </pc:picChg>
        <pc:picChg chg="del">
          <ac:chgData name="Zully Marina Calixto Camargo" userId="8902db81-4b7e-4100-b2dd-f31a5938f7fa" providerId="ADAL" clId="{24E526D4-25AF-4FAB-9F85-BDB1425BA718}" dt="2024-07-28T22:10:52.149" v="51" actId="478"/>
          <ac:picMkLst>
            <pc:docMk/>
            <pc:sldMk cId="3966199510" sldId="262"/>
            <ac:picMk id="8" creationId="{7F9FC1FE-6833-464C-EE6E-84D555EC8F39}"/>
          </ac:picMkLst>
        </pc:picChg>
        <pc:picChg chg="del mod">
          <ac:chgData name="Zully Marina Calixto Camargo" userId="8902db81-4b7e-4100-b2dd-f31a5938f7fa" providerId="ADAL" clId="{24E526D4-25AF-4FAB-9F85-BDB1425BA718}" dt="2024-07-28T22:12:30.733" v="61" actId="478"/>
          <ac:picMkLst>
            <pc:docMk/>
            <pc:sldMk cId="3966199510" sldId="262"/>
            <ac:picMk id="9" creationId="{031A3C13-8F2E-216A-E058-449D3463CA89}"/>
          </ac:picMkLst>
        </pc:picChg>
        <pc:picChg chg="del">
          <ac:chgData name="Zully Marina Calixto Camargo" userId="8902db81-4b7e-4100-b2dd-f31a5938f7fa" providerId="ADAL" clId="{24E526D4-25AF-4FAB-9F85-BDB1425BA718}" dt="2024-07-28T22:10:58.925" v="52" actId="478"/>
          <ac:picMkLst>
            <pc:docMk/>
            <pc:sldMk cId="3966199510" sldId="262"/>
            <ac:picMk id="11" creationId="{C4770DC1-782A-5A3C-B8BC-62470FA2B869}"/>
          </ac:picMkLst>
        </pc:picChg>
        <pc:picChg chg="add mod">
          <ac:chgData name="Zully Marina Calixto Camargo" userId="8902db81-4b7e-4100-b2dd-f31a5938f7fa" providerId="ADAL" clId="{24E526D4-25AF-4FAB-9F85-BDB1425BA718}" dt="2024-07-28T22:13:23.456" v="67" actId="1076"/>
          <ac:picMkLst>
            <pc:docMk/>
            <pc:sldMk cId="3966199510" sldId="262"/>
            <ac:picMk id="12" creationId="{2C59AD45-488E-071B-4516-5B591A3B2EF4}"/>
          </ac:picMkLst>
        </pc:picChg>
        <pc:picChg chg="del">
          <ac:chgData name="Zully Marina Calixto Camargo" userId="8902db81-4b7e-4100-b2dd-f31a5938f7fa" providerId="ADAL" clId="{24E526D4-25AF-4FAB-9F85-BDB1425BA718}" dt="2024-07-28T22:10:45.948" v="49" actId="478"/>
          <ac:picMkLst>
            <pc:docMk/>
            <pc:sldMk cId="3966199510" sldId="262"/>
            <ac:picMk id="18" creationId="{1F22E3DC-0D6B-1198-6CA5-903EBEC43AEC}"/>
          </ac:picMkLst>
        </pc:picChg>
        <pc:picChg chg="del">
          <ac:chgData name="Zully Marina Calixto Camargo" userId="8902db81-4b7e-4100-b2dd-f31a5938f7fa" providerId="ADAL" clId="{24E526D4-25AF-4FAB-9F85-BDB1425BA718}" dt="2024-07-28T22:11:32.349" v="53" actId="478"/>
          <ac:picMkLst>
            <pc:docMk/>
            <pc:sldMk cId="3966199510" sldId="262"/>
            <ac:picMk id="1026" creationId="{B997EFB4-CD34-229E-2944-26272ADCB9C2}"/>
          </ac:picMkLst>
        </pc:picChg>
      </pc:sldChg>
      <pc:sldChg chg="modSp mod">
        <pc:chgData name="Zully Marina Calixto Camargo" userId="8902db81-4b7e-4100-b2dd-f31a5938f7fa" providerId="ADAL" clId="{24E526D4-25AF-4FAB-9F85-BDB1425BA718}" dt="2024-07-28T22:06:28.136" v="15" actId="313"/>
        <pc:sldMkLst>
          <pc:docMk/>
          <pc:sldMk cId="2720686984" sldId="265"/>
        </pc:sldMkLst>
        <pc:spChg chg="mod">
          <ac:chgData name="Zully Marina Calixto Camargo" userId="8902db81-4b7e-4100-b2dd-f31a5938f7fa" providerId="ADAL" clId="{24E526D4-25AF-4FAB-9F85-BDB1425BA718}" dt="2024-07-28T22:06:28.136" v="15" actId="313"/>
          <ac:spMkLst>
            <pc:docMk/>
            <pc:sldMk cId="2720686984" sldId="265"/>
            <ac:spMk id="15" creationId="{17D9F044-B5F8-0177-F6D6-F87AE2370A77}"/>
          </ac:spMkLst>
        </pc:spChg>
      </pc:sldChg>
      <pc:sldChg chg="modSp mod">
        <pc:chgData name="Zully Marina Calixto Camargo" userId="8902db81-4b7e-4100-b2dd-f31a5938f7fa" providerId="ADAL" clId="{24E526D4-25AF-4FAB-9F85-BDB1425BA718}" dt="2024-07-28T22:16:25.075" v="91" actId="20577"/>
        <pc:sldMkLst>
          <pc:docMk/>
          <pc:sldMk cId="4094247" sldId="272"/>
        </pc:sldMkLst>
        <pc:graphicFrameChg chg="modGraphic">
          <ac:chgData name="Zully Marina Calixto Camargo" userId="8902db81-4b7e-4100-b2dd-f31a5938f7fa" providerId="ADAL" clId="{24E526D4-25AF-4FAB-9F85-BDB1425BA718}" dt="2024-07-28T22:16:25.075" v="91" actId="20577"/>
          <ac:graphicFrameMkLst>
            <pc:docMk/>
            <pc:sldMk cId="4094247" sldId="272"/>
            <ac:graphicFrameMk id="4" creationId="{2BA90FBE-E638-3FE3-5F52-D60D47750007}"/>
          </ac:graphicFrameMkLst>
        </pc:graphicFrameChg>
      </pc:sldChg>
      <pc:sldChg chg="modSp">
        <pc:chgData name="Zully Marina Calixto Camargo" userId="8902db81-4b7e-4100-b2dd-f31a5938f7fa" providerId="ADAL" clId="{24E526D4-25AF-4FAB-9F85-BDB1425BA718}" dt="2024-07-28T22:07:03.168" v="19"/>
        <pc:sldMkLst>
          <pc:docMk/>
          <pc:sldMk cId="4153450818" sldId="277"/>
        </pc:sldMkLst>
        <pc:spChg chg="mod">
          <ac:chgData name="Zully Marina Calixto Camargo" userId="8902db81-4b7e-4100-b2dd-f31a5938f7fa" providerId="ADAL" clId="{24E526D4-25AF-4FAB-9F85-BDB1425BA718}" dt="2024-07-28T22:07:03.168" v="19"/>
          <ac:spMkLst>
            <pc:docMk/>
            <pc:sldMk cId="4153450818" sldId="277"/>
            <ac:spMk id="10" creationId="{E575DDFF-B037-EE0B-8036-877FC3494A3D}"/>
          </ac:spMkLst>
        </pc:spChg>
      </pc:sldChg>
      <pc:sldChg chg="modSp mod">
        <pc:chgData name="Zully Marina Calixto Camargo" userId="8902db81-4b7e-4100-b2dd-f31a5938f7fa" providerId="ADAL" clId="{24E526D4-25AF-4FAB-9F85-BDB1425BA718}" dt="2024-07-28T22:07:25.676" v="23" actId="20577"/>
        <pc:sldMkLst>
          <pc:docMk/>
          <pc:sldMk cId="886172663" sldId="278"/>
        </pc:sldMkLst>
        <pc:spChg chg="mod">
          <ac:chgData name="Zully Marina Calixto Camargo" userId="8902db81-4b7e-4100-b2dd-f31a5938f7fa" providerId="ADAL" clId="{24E526D4-25AF-4FAB-9F85-BDB1425BA718}" dt="2024-07-28T22:07:25.676" v="23" actId="20577"/>
          <ac:spMkLst>
            <pc:docMk/>
            <pc:sldMk cId="886172663" sldId="278"/>
            <ac:spMk id="27" creationId="{A83943D9-EA5C-FE5C-A9B8-3916F5A133F1}"/>
          </ac:spMkLst>
        </pc:spChg>
      </pc:sldChg>
      <pc:sldMasterChg chg="modSldLayout">
        <pc:chgData name="Zully Marina Calixto Camargo" userId="8902db81-4b7e-4100-b2dd-f31a5938f7fa" providerId="ADAL" clId="{24E526D4-25AF-4FAB-9F85-BDB1425BA718}" dt="2024-07-28T22:01:38.437" v="4" actId="1076"/>
        <pc:sldMasterMkLst>
          <pc:docMk/>
          <pc:sldMasterMk cId="2152040058" sldId="2147483648"/>
        </pc:sldMasterMkLst>
        <pc:sldLayoutChg chg="delSp modSp mod">
          <pc:chgData name="Zully Marina Calixto Camargo" userId="8902db81-4b7e-4100-b2dd-f31a5938f7fa" providerId="ADAL" clId="{24E526D4-25AF-4FAB-9F85-BDB1425BA718}" dt="2024-07-28T22:01:38.437" v="4" actId="1076"/>
          <pc:sldLayoutMkLst>
            <pc:docMk/>
            <pc:sldMasterMk cId="2152040058" sldId="2147483648"/>
            <pc:sldLayoutMk cId="3906172480" sldId="2147483649"/>
          </pc:sldLayoutMkLst>
          <pc:picChg chg="del">
            <ac:chgData name="Zully Marina Calixto Camargo" userId="8902db81-4b7e-4100-b2dd-f31a5938f7fa" providerId="ADAL" clId="{24E526D4-25AF-4FAB-9F85-BDB1425BA718}" dt="2024-07-28T22:01:20.621" v="1" actId="478"/>
            <ac:picMkLst>
              <pc:docMk/>
              <pc:sldMasterMk cId="2152040058" sldId="2147483648"/>
              <pc:sldLayoutMk cId="3906172480" sldId="2147483649"/>
              <ac:picMk id="9" creationId="{28551509-18A7-8C16-DEF4-373B6BB8C85E}"/>
            </ac:picMkLst>
          </pc:picChg>
          <pc:picChg chg="mod">
            <ac:chgData name="Zully Marina Calixto Camargo" userId="8902db81-4b7e-4100-b2dd-f31a5938f7fa" providerId="ADAL" clId="{24E526D4-25AF-4FAB-9F85-BDB1425BA718}" dt="2024-07-28T22:01:38.437" v="4" actId="1076"/>
            <ac:picMkLst>
              <pc:docMk/>
              <pc:sldMasterMk cId="2152040058" sldId="2147483648"/>
              <pc:sldLayoutMk cId="3906172480" sldId="2147483649"/>
              <ac:picMk id="10" creationId="{9371124A-24EE-A23C-A87D-EC338D29BDD5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FAE846-964E-478C-AA63-EEFC5E18E070}" type="datetimeFigureOut">
              <a:rPr lang="es-ES" smtClean="0"/>
              <a:t>29/07/2024</a:t>
            </a:fld>
            <a:endParaRPr lang="es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2780D4-7A5A-4CDB-B409-ABE533486BF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7091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6918E-5EA8-11C4-C897-1475C883DC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C7D113-4F5D-13A3-8098-ACAD3FCFF8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F01DF4-FDEB-8A09-0A27-BFD3746F9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BE366-8242-424F-8402-4E0933C83F4A}" type="datetime1">
              <a:rPr lang="es-ES" smtClean="0"/>
              <a:t>29/07/2024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586D3B-61EA-A6BE-8596-6F01BF23D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BEEA45-AF3C-052F-62ED-007A2B2F5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A9ED-F10F-4D88-A8B1-084729BD525D}" type="slidenum">
              <a:rPr lang="es-ES" smtClean="0"/>
              <a:t>‹Nº›</a:t>
            </a:fld>
            <a:endParaRPr lang="es-ES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A6346C39-3AA6-E64C-94CF-F060F93C26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913" y="-446110"/>
            <a:ext cx="2637534" cy="203809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371124A-24EE-A23C-A87D-EC338D29BD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48"/>
            <a:ext cx="12191733" cy="685814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26B2C46-A61E-5056-262C-66E54B823B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50000"/>
          </a:blip>
          <a:srcRect r="27251"/>
          <a:stretch/>
        </p:blipFill>
        <p:spPr>
          <a:xfrm>
            <a:off x="10242550" y="1573501"/>
            <a:ext cx="1949450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172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AAD73-0934-A613-222C-CB4A1BF22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9DF75B-F28A-4721-ADD0-6FB14AADAF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5C5F90-182F-DA47-1830-34274CAA1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88899-B22E-4B58-B331-D91C579DA2AA}" type="datetime1">
              <a:rPr lang="es-ES" smtClean="0"/>
              <a:t>29/07/2024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CD1073-E153-9BE8-4DC1-10A7657FA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08EE9C-DC58-18CC-D169-80A7768A4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A9ED-F10F-4D88-A8B1-084729BD525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1736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5ADFC0-DD45-9E9C-AD11-D1AE2871F8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BE7225-0504-C905-6629-0D9CF412CA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621951-46F7-BF39-C1C7-EC812244B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50669-A536-4B75-8F83-A058D2F5EA49}" type="datetime1">
              <a:rPr lang="es-ES" smtClean="0"/>
              <a:t>29/07/2024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C544C-64C8-C0A2-8BEC-CF8013560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C3AACA-9B28-FB6D-D399-934449FF2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A9ED-F10F-4D88-A8B1-084729BD525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2732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BAD4A-7BDB-4389-AF53-0C76E06D8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D292F8-4223-651D-6A9D-8077391E65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18D7CF-1A15-BD0B-508A-ABD48BD74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378DE-B9FC-417A-826B-CB1415D5599E}" type="datetime1">
              <a:rPr lang="es-ES" smtClean="0"/>
              <a:t>29/07/2024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B553F7-55AA-5FBF-1F82-9F2912779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694942-8707-DAF3-5FD5-8F1246F30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A9ED-F10F-4D88-A8B1-084729BD525D}" type="slidenum">
              <a:rPr lang="es-ES" smtClean="0"/>
              <a:t>‹Nº›</a:t>
            </a:fld>
            <a:endParaRPr lang="es-ES"/>
          </a:p>
        </p:txBody>
      </p:sp>
      <p:pic>
        <p:nvPicPr>
          <p:cNvPr id="7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55793AD-9841-BB4F-A10E-EFC9C9C848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47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248A407F-D595-7745-93BD-461A6D7EAD85}"/>
              </a:ext>
            </a:extLst>
          </p:cNvPr>
          <p:cNvSpPr/>
          <p:nvPr userDrawn="1"/>
        </p:nvSpPr>
        <p:spPr>
          <a:xfrm>
            <a:off x="8144435" y="448096"/>
            <a:ext cx="4038600" cy="8854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664629A-1E82-A940-9388-DF3133A792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9159" y="-446111"/>
            <a:ext cx="2812158" cy="217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808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BE320-E04F-D568-69C0-C07757EB8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F7B311-89C3-5860-ED1A-9E2F916789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92E470-DFB8-565A-411B-4F65ABCE4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700EA-6357-4413-A1DF-86543A421A59}" type="datetime1">
              <a:rPr lang="es-ES" smtClean="0"/>
              <a:t>29/07/2024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4735A-67E8-DB29-7474-95E6046FA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3356ED-E895-B7C0-8DFB-8E9B2003C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A9ED-F10F-4D88-A8B1-084729BD525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346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26682-70D4-3099-0FB5-1ED3C71A0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02749B-F368-78E8-6B61-23E575A9AE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0E2E07-F817-046B-2823-A5B22AFFB9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6ECE48-3210-5B12-84C3-68AAFE90D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354BD-15BF-4A94-B7AB-D412BD50C5E9}" type="datetime1">
              <a:rPr lang="es-ES" smtClean="0"/>
              <a:t>29/07/2024</a:t>
            </a:fld>
            <a:endParaRPr lang="es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1B5D58-22CC-2D9A-69D2-9174FFA4F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28F641-FD27-3026-FCB4-F85BC6189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A9ED-F10F-4D88-A8B1-084729BD525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2763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68AF2-E78B-CAD0-85F4-CBF903F85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7DBC3F-4789-024D-8915-71F2F7767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992D41-F582-C9CC-0B6A-5486D135A6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32A447-1EB1-FA2C-141F-08DEFE3251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4227C9-68CF-B138-5EA4-C704F8EE5C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4AE279-8A4C-4294-5529-2B409C938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5139C-0B16-4290-A6BF-75D3B368A007}" type="datetime1">
              <a:rPr lang="es-ES" smtClean="0"/>
              <a:t>29/07/2024</a:t>
            </a:fld>
            <a:endParaRPr lang="es-E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57E941-65C8-717B-A94E-5F269A084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38D95C-8CBA-AD77-EE50-40E361C3F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A9ED-F10F-4D88-A8B1-084729BD525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7363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01984-540C-012B-C025-E8CFD48EE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BA8CE3-9C27-C43A-1BA4-39C89E9B7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96ACD-FCCB-489C-809D-4B6DB9110F7A}" type="datetime1">
              <a:rPr lang="es-ES" smtClean="0"/>
              <a:t>29/07/2024</a:t>
            </a:fld>
            <a:endParaRPr lang="es-E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AAEDDA-0C55-C0D8-0E3D-AC33D0CE4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1AEC76-213F-B24C-4AD1-F0E2CEBB0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A9ED-F10F-4D88-A8B1-084729BD525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2930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57A598-ACFF-8F1D-D1A0-3B3EE7889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9ED67-27B1-4DDB-B3CA-723172AFD405}" type="datetime1">
              <a:rPr lang="es-ES" smtClean="0"/>
              <a:t>29/07/2024</a:t>
            </a:fld>
            <a:endParaRPr lang="es-E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080E01-2B9B-14A9-7191-2D0D0C0F0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20A80-11F4-D751-5F44-5169FBD07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A9ED-F10F-4D88-A8B1-084729BD525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6363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943FB-0ED2-F413-A89A-74276290A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89B599-827A-BA69-B1E7-961938B46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46CEFD-DD19-20A2-7D55-A4E27EE683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A50720-8EED-8BCF-ACF4-22ED42BD1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0D562-0FD8-4444-A106-EA96D4FB48D1}" type="datetime1">
              <a:rPr lang="es-ES" smtClean="0"/>
              <a:t>29/07/2024</a:t>
            </a:fld>
            <a:endParaRPr lang="es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D546E4-EB23-10B5-A1ED-327CC620C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C667B0-269E-5947-BAE8-09EE3B216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A9ED-F10F-4D88-A8B1-084729BD525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9239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7FD6C-DDC3-6763-786F-62E78680B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BE62F8-68BA-E86C-DC40-CAAF1A7B93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7B6112-3B8C-FF7A-8E01-2691C03E68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5EB0AE-73DC-6218-5541-F796ABD24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A9FFB-8330-4689-BF75-A4A9EC132936}" type="datetime1">
              <a:rPr lang="es-ES" smtClean="0"/>
              <a:t>29/07/2024</a:t>
            </a:fld>
            <a:endParaRPr lang="es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156D66-5A7F-5BA8-1AEB-F46603255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359BFC-C2C4-5EC2-4BD0-50B8EA963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A9ED-F10F-4D88-A8B1-084729BD525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8888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5C164E-6D6E-5FB2-431F-8186A141A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CCB6D4-4186-5D7A-D10F-EE19BC65BF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310E2B-1186-57C7-6C8F-8CEECAC39B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0C977D-7371-4F5C-A6DE-DCD85D09C5C6}" type="datetime1">
              <a:rPr lang="es-ES" smtClean="0"/>
              <a:t>29/07/2024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95695A-E6D8-711B-1284-D6CFF0990F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9B4D46-5FAE-B51E-47BD-62BC0B04CA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2A9ED-F10F-4D88-A8B1-084729BD525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2040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emf"/><Relationship Id="rId4" Type="http://schemas.openxmlformats.org/officeDocument/2006/relationships/image" Target="../media/image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14.sv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C9FF2AA-9D4F-824F-8355-CDE8C019D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4A4F8DBC-F6B8-7545-AB84-FD3746518BD1}"/>
              </a:ext>
            </a:extLst>
          </p:cNvPr>
          <p:cNvSpPr txBox="1"/>
          <p:nvPr/>
        </p:nvSpPr>
        <p:spPr>
          <a:xfrm>
            <a:off x="9062263" y="2963744"/>
            <a:ext cx="23350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  <a:latin typeface="Montserrat" pitchFamily="2" charset="77"/>
              </a:rPr>
              <a:t>Regional Aeronáutica Nororiente.</a:t>
            </a:r>
          </a:p>
        </p:txBody>
      </p:sp>
      <p:pic>
        <p:nvPicPr>
          <p:cNvPr id="8" name="Gráfico 7" descr="Airplane con relleno sólido">
            <a:extLst>
              <a:ext uri="{FF2B5EF4-FFF2-40B4-BE49-F238E27FC236}">
                <a16:creationId xmlns:a16="http://schemas.microsoft.com/office/drawing/2014/main" id="{B95CBD5A-8B59-3C4F-A7DF-6B89D53F01B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8808458">
            <a:off x="7242747" y="588364"/>
            <a:ext cx="914400" cy="9144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FCB0B78-502F-2D48-B0C1-420203F311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614462" y="2666840"/>
            <a:ext cx="121617" cy="185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646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EE332CCE-EDA1-8146-9B71-7ACCBD81259A}"/>
              </a:ext>
            </a:extLst>
          </p:cNvPr>
          <p:cNvSpPr txBox="1"/>
          <p:nvPr/>
        </p:nvSpPr>
        <p:spPr>
          <a:xfrm>
            <a:off x="1202646" y="2137973"/>
            <a:ext cx="37960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Montserrat" pitchFamily="2" charset="77"/>
              </a:rPr>
              <a:t>Proyectos de inversión 2024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3AF46C49-BA0E-4D45-900D-13FDAB2ED71C}"/>
              </a:ext>
            </a:extLst>
          </p:cNvPr>
          <p:cNvSpPr txBox="1"/>
          <p:nvPr/>
        </p:nvSpPr>
        <p:spPr>
          <a:xfrm>
            <a:off x="1166070" y="3092080"/>
            <a:ext cx="4149642" cy="673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>
              <a:lnSpc>
                <a:spcPct val="107000"/>
              </a:lnSpc>
              <a:buNone/>
            </a:pPr>
            <a:r>
              <a:rPr lang="es-CO" sz="12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 recursos a ejecutar por parte de la Dirección Regional Nororiente de la Aerocivil durante la vigencia 2024 están dirigidos a:</a:t>
            </a:r>
            <a:endParaRPr lang="es-CO" sz="1200" b="1" kern="100" dirty="0">
              <a:solidFill>
                <a:schemeClr val="tx1">
                  <a:lumMod val="75000"/>
                  <a:lumOff val="25000"/>
                </a:schemeClr>
              </a:solidFill>
              <a:latin typeface="Montserrat" pitchFamily="2" charset="77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FBA579D9-4D02-564B-944A-575BD4F57B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57710"/>
          <a:stretch/>
        </p:blipFill>
        <p:spPr>
          <a:xfrm rot="10800000">
            <a:off x="-1" y="1373476"/>
            <a:ext cx="1133249" cy="5067300"/>
          </a:xfrm>
          <a:prstGeom prst="rect">
            <a:avLst/>
          </a:prstGeom>
        </p:spPr>
      </p:pic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0509DC56-76C5-954E-E557-85D58DD877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290137"/>
              </p:ext>
            </p:extLst>
          </p:nvPr>
        </p:nvGraphicFramePr>
        <p:xfrm>
          <a:off x="1210454" y="3907126"/>
          <a:ext cx="4060874" cy="155988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606861">
                  <a:extLst>
                    <a:ext uri="{9D8B030D-6E8A-4147-A177-3AD203B41FA5}">
                      <a16:colId xmlns:a16="http://schemas.microsoft.com/office/drawing/2014/main" val="3614873210"/>
                    </a:ext>
                  </a:extLst>
                </a:gridCol>
                <a:gridCol w="1534292">
                  <a:extLst>
                    <a:ext uri="{9D8B030D-6E8A-4147-A177-3AD203B41FA5}">
                      <a16:colId xmlns:a16="http://schemas.microsoft.com/office/drawing/2014/main" val="3549481809"/>
                    </a:ext>
                  </a:extLst>
                </a:gridCol>
                <a:gridCol w="919721">
                  <a:extLst>
                    <a:ext uri="{9D8B030D-6E8A-4147-A177-3AD203B41FA5}">
                      <a16:colId xmlns:a16="http://schemas.microsoft.com/office/drawing/2014/main" val="4261387306"/>
                    </a:ext>
                  </a:extLst>
                </a:gridCol>
              </a:tblGrid>
              <a:tr h="952778">
                <a:tc>
                  <a:txBody>
                    <a:bodyPr/>
                    <a:lstStyle/>
                    <a:p>
                      <a:pPr marL="0" lvl="0" indent="0" algn="ctr" defTabSz="914400" rtl="0" eaLnBrk="1" fontAlgn="ctr" latinLnBrk="0" hangingPunct="1">
                        <a:lnSpc>
                          <a:spcPct val="107000"/>
                        </a:lnSpc>
                        <a:buNone/>
                      </a:pPr>
                      <a:r>
                        <a:rPr lang="es-CO" sz="1200" b="1" kern="100" dirty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RESUMEN INFORMACIÓN PROYECTOS</a:t>
                      </a:r>
                      <a:endParaRPr lang="es-CO" sz="1200" b="1" kern="100" dirty="0">
                        <a:solidFill>
                          <a:schemeClr val="bg1"/>
                        </a:solidFill>
                        <a:latin typeface="Montserrat" pitchFamily="2" charset="77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lvl="0" indent="0" algn="ctr" defTabSz="914400" rtl="0" eaLnBrk="1" fontAlgn="ctr" latinLnBrk="0" hangingPunct="1">
                        <a:lnSpc>
                          <a:spcPct val="107000"/>
                        </a:lnSpc>
                        <a:buNone/>
                      </a:pPr>
                      <a:r>
                        <a:rPr lang="es-CO" sz="1200" b="1" kern="100" dirty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PRESUPUESTO ESTIMADO </a:t>
                      </a:r>
                      <a:endParaRPr lang="es-CO" sz="1200" b="1" kern="100" dirty="0">
                        <a:solidFill>
                          <a:schemeClr val="bg1"/>
                        </a:solidFill>
                        <a:latin typeface="Montserrat" pitchFamily="2" charset="77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lvl="0" indent="0" algn="ctr" defTabSz="914400" rtl="0" eaLnBrk="1" fontAlgn="ctr" latinLnBrk="0" hangingPunct="1">
                        <a:lnSpc>
                          <a:spcPct val="107000"/>
                        </a:lnSpc>
                        <a:buNone/>
                      </a:pPr>
                      <a:r>
                        <a:rPr lang="es-CO" sz="1200" b="1" kern="100" dirty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CANTIDAD PROCESOS</a:t>
                      </a:r>
                      <a:endParaRPr lang="es-CO" sz="1200" b="1" kern="100" dirty="0">
                        <a:solidFill>
                          <a:schemeClr val="bg1"/>
                        </a:solidFill>
                        <a:latin typeface="Montserrat" pitchFamily="2" charset="77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541853606"/>
                  </a:ext>
                </a:extLst>
              </a:tr>
              <a:tr h="327238">
                <a:tc>
                  <a:txBody>
                    <a:bodyPr/>
                    <a:lstStyle/>
                    <a:p>
                      <a:pPr marL="0" lvl="0" indent="0" algn="ctr" defTabSz="914400" rtl="0" eaLnBrk="1" fontAlgn="b" latinLnBrk="0" hangingPunct="1">
                        <a:lnSpc>
                          <a:spcPct val="107000"/>
                        </a:lnSpc>
                        <a:buNone/>
                      </a:pPr>
                      <a:r>
                        <a:rPr lang="es-CO" sz="12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</a:rPr>
                        <a:t>Mejoramiento</a:t>
                      </a:r>
                      <a:endParaRPr lang="es-CO" sz="12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ontserrat" pitchFamily="2" charset="77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lvl="0" indent="0" algn="ctr" defTabSz="914400" rtl="0" eaLnBrk="1" fontAlgn="b" latinLnBrk="0" hangingPunct="1">
                        <a:lnSpc>
                          <a:spcPct val="107000"/>
                        </a:lnSpc>
                        <a:buNone/>
                      </a:pPr>
                      <a:r>
                        <a:rPr lang="es-CO" sz="12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</a:rPr>
                        <a:t> $     2.020.000.000</a:t>
                      </a:r>
                      <a:endParaRPr lang="es-CO" sz="12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ontserrat" pitchFamily="2" charset="77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lvl="0" indent="0" algn="ctr" defTabSz="914400" rtl="0" eaLnBrk="1" fontAlgn="b" latinLnBrk="0" hangingPunct="1">
                        <a:lnSpc>
                          <a:spcPct val="107000"/>
                        </a:lnSpc>
                        <a:buNone/>
                      </a:pPr>
                      <a:r>
                        <a:rPr lang="es-MX" sz="12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  <a:cs typeface="Calibri" panose="020F0502020204030204" pitchFamily="34" charset="0"/>
                        </a:rPr>
                        <a:t>4</a:t>
                      </a:r>
                      <a:endParaRPr lang="es-CO" sz="12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ontserrat" pitchFamily="2" charset="77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069595518"/>
                  </a:ext>
                </a:extLst>
              </a:tr>
              <a:tr h="279873">
                <a:tc>
                  <a:txBody>
                    <a:bodyPr/>
                    <a:lstStyle/>
                    <a:p>
                      <a:pPr marL="0" lvl="0" indent="0" algn="ctr" defTabSz="914400" rtl="0" eaLnBrk="1" fontAlgn="b" latinLnBrk="0" hangingPunct="1">
                        <a:lnSpc>
                          <a:spcPct val="107000"/>
                        </a:lnSpc>
                        <a:buNone/>
                      </a:pPr>
                      <a:r>
                        <a:rPr lang="es-CO" sz="12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</a:rPr>
                        <a:t>Otros servicios</a:t>
                      </a:r>
                      <a:endParaRPr lang="es-CO" sz="12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ontserrat" pitchFamily="2" charset="77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lvl="0" indent="0" algn="ctr" defTabSz="914400" rtl="0" eaLnBrk="1" fontAlgn="b" latinLnBrk="0" hangingPunct="1">
                        <a:lnSpc>
                          <a:spcPct val="107000"/>
                        </a:lnSpc>
                        <a:buNone/>
                      </a:pPr>
                      <a:r>
                        <a:rPr lang="es-CO" sz="12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</a:rPr>
                        <a:t> $       1.030.000.000 </a:t>
                      </a:r>
                      <a:endParaRPr lang="es-CO" sz="12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ontserrat" pitchFamily="2" charset="77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lvl="0" indent="0" algn="ctr" defTabSz="914400" rtl="0" eaLnBrk="1" fontAlgn="b" latinLnBrk="0" hangingPunct="1">
                        <a:lnSpc>
                          <a:spcPct val="107000"/>
                        </a:lnSpc>
                        <a:buNone/>
                      </a:pPr>
                      <a:r>
                        <a:rPr lang="es-CO" sz="12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itchFamily="2" charset="77"/>
                        </a:rPr>
                        <a:t>3</a:t>
                      </a:r>
                      <a:endParaRPr lang="es-CO" sz="12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ontserrat" pitchFamily="2" charset="77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901847361"/>
                  </a:ext>
                </a:extLst>
              </a:tr>
            </a:tbl>
          </a:graphicData>
        </a:graphic>
      </p:graphicFrame>
      <p:pic>
        <p:nvPicPr>
          <p:cNvPr id="2" name="Imagen 1">
            <a:extLst>
              <a:ext uri="{FF2B5EF4-FFF2-40B4-BE49-F238E27FC236}">
                <a16:creationId xmlns:a16="http://schemas.microsoft.com/office/drawing/2014/main" id="{10307A9C-01DD-238C-2C26-F0C1C9542C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121"/>
          <a:stretch/>
        </p:blipFill>
        <p:spPr>
          <a:xfrm>
            <a:off x="6876290" y="1088242"/>
            <a:ext cx="3910932" cy="479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789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EE332CCE-EDA1-8146-9B71-7ACCBD81259A}"/>
              </a:ext>
            </a:extLst>
          </p:cNvPr>
          <p:cNvSpPr txBox="1"/>
          <p:nvPr/>
        </p:nvSpPr>
        <p:spPr>
          <a:xfrm>
            <a:off x="1202646" y="1065839"/>
            <a:ext cx="28297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Montserrat" pitchFamily="2" charset="77"/>
              </a:rPr>
              <a:t>Proyectos transversales</a:t>
            </a:r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7811F326-6E41-444D-B962-4F8BDDD37A82}"/>
              </a:ext>
            </a:extLst>
          </p:cNvPr>
          <p:cNvSpPr txBox="1">
            <a:spLocks/>
          </p:cNvSpPr>
          <p:nvPr/>
        </p:nvSpPr>
        <p:spPr>
          <a:xfrm>
            <a:off x="1722910" y="2974337"/>
            <a:ext cx="3955250" cy="21487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lnSpc>
                <a:spcPct val="107000"/>
              </a:lnSpc>
              <a:buNone/>
            </a:pPr>
            <a:r>
              <a:rPr lang="es-ES" sz="1200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cs typeface="Calibri" panose="020F0502020204030204" pitchFamily="34" charset="0"/>
              </a:rPr>
              <a:t>Realizar el mantenimiento al sistema de iluminación tipo solar parqueaderos aeropuerto Ocaña, Saravena y Arauca </a:t>
            </a:r>
            <a:r>
              <a:rPr lang="es-ES" sz="1200" b="1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cs typeface="Calibri" panose="020F0502020204030204" pitchFamily="34" charset="0"/>
              </a:rPr>
              <a:t>$ </a:t>
            </a:r>
            <a:r>
              <a:rPr lang="es-CO" sz="1200" b="1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cs typeface="Calibri" panose="020F0502020204030204" pitchFamily="34" charset="0"/>
              </a:rPr>
              <a:t>130.000.000</a:t>
            </a:r>
            <a:endParaRPr lang="es-ES" sz="1200" kern="0" dirty="0">
              <a:solidFill>
                <a:schemeClr val="bg2">
                  <a:lumMod val="50000"/>
                </a:schemeClr>
              </a:solidFill>
              <a:latin typeface="Montserrat" pitchFamily="2" charset="77"/>
              <a:cs typeface="Calibri" panose="020F0502020204030204" pitchFamily="34" charset="0"/>
            </a:endParaRPr>
          </a:p>
          <a:p>
            <a:pPr marL="0" lvl="0" indent="0" algn="just">
              <a:lnSpc>
                <a:spcPct val="107000"/>
              </a:lnSpc>
              <a:buNone/>
            </a:pPr>
            <a:r>
              <a:rPr lang="es-ES" sz="1200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cs typeface="Calibri" panose="020F0502020204030204" pitchFamily="34" charset="0"/>
              </a:rPr>
              <a:t>Adquirir bolsa de repuestos para atender necesidades técnicas de primera necesidad en los aeropuertos de la Regional Nororiente </a:t>
            </a:r>
            <a:r>
              <a:rPr lang="es-ES" sz="1200" b="1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cs typeface="Calibri" panose="020F0502020204030204" pitchFamily="34" charset="0"/>
              </a:rPr>
              <a:t>$15</a:t>
            </a:r>
            <a:r>
              <a:rPr lang="es-CO" sz="1200" b="1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cs typeface="Calibri" panose="020F0502020204030204" pitchFamily="34" charset="0"/>
              </a:rPr>
              <a:t>0.000.000</a:t>
            </a:r>
            <a:endParaRPr lang="es-ES" sz="1200" kern="0" dirty="0">
              <a:solidFill>
                <a:schemeClr val="bg2">
                  <a:lumMod val="50000"/>
                </a:schemeClr>
              </a:solidFill>
              <a:latin typeface="Montserrat" pitchFamily="2" charset="77"/>
              <a:cs typeface="Calibri" panose="020F0502020204030204" pitchFamily="34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C4B670F6-7A02-0043-8019-BDC1C224AF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57710"/>
          <a:stretch/>
        </p:blipFill>
        <p:spPr>
          <a:xfrm rot="10800000">
            <a:off x="-29981" y="1373476"/>
            <a:ext cx="1133249" cy="5067300"/>
          </a:xfrm>
          <a:prstGeom prst="rect">
            <a:avLst/>
          </a:prstGeom>
          <a:noFill/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30AEF317-B101-87C6-0265-4490A2F34DBF}"/>
              </a:ext>
            </a:extLst>
          </p:cNvPr>
          <p:cNvSpPr txBox="1"/>
          <p:nvPr/>
        </p:nvSpPr>
        <p:spPr>
          <a:xfrm>
            <a:off x="1295597" y="2347634"/>
            <a:ext cx="4417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</a:rPr>
              <a:t>Julio</a:t>
            </a:r>
          </a:p>
        </p:txBody>
      </p:sp>
      <p:pic>
        <p:nvPicPr>
          <p:cNvPr id="2" name="Picture 2" descr="Mantenimiento de puertas roll up para camiones y furgones">
            <a:extLst>
              <a:ext uri="{FF2B5EF4-FFF2-40B4-BE49-F238E27FC236}">
                <a16:creationId xmlns:a16="http://schemas.microsoft.com/office/drawing/2014/main" id="{951BAFF0-708C-DDDD-01BC-335374990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980" y="4168643"/>
            <a:ext cx="360948" cy="34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3B56F96-5654-9A27-927F-99D539F2089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91199" y="3379290"/>
            <a:ext cx="341260" cy="34126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C59AD45-488E-071B-4516-5B591A3B2E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9741" y="2809299"/>
            <a:ext cx="3591447" cy="214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199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3F8DA50D-ED7C-F14F-8202-5A448D975B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27251"/>
          <a:stretch/>
        </p:blipFill>
        <p:spPr>
          <a:xfrm>
            <a:off x="10242550" y="1460924"/>
            <a:ext cx="1949450" cy="5067300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95D1C342-C42B-B147-9D00-DF34B71C062F}"/>
              </a:ext>
            </a:extLst>
          </p:cNvPr>
          <p:cNvSpPr txBox="1"/>
          <p:nvPr/>
        </p:nvSpPr>
        <p:spPr>
          <a:xfrm>
            <a:off x="1211720" y="1655079"/>
            <a:ext cx="4992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latin typeface="Montserrat" pitchFamily="2" charset="77"/>
              </a:rPr>
              <a:t>Ocaña</a:t>
            </a:r>
            <a:br>
              <a:rPr lang="es-CO" b="1" dirty="0">
                <a:latin typeface="Montserrat" pitchFamily="2" charset="77"/>
              </a:rPr>
            </a:br>
            <a:r>
              <a:rPr lang="es-CO" b="1" dirty="0">
                <a:latin typeface="Montserrat" pitchFamily="2" charset="77"/>
              </a:rPr>
              <a:t>Aeropuerto Aguas Claras</a:t>
            </a:r>
            <a:endParaRPr lang="es-ES" b="1" dirty="0">
              <a:latin typeface="Montserrat" pitchFamily="2" charset="77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2F7BF387-E679-E540-8935-A152B11FE5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57710"/>
          <a:stretch/>
        </p:blipFill>
        <p:spPr>
          <a:xfrm rot="10800000">
            <a:off x="56621" y="1304502"/>
            <a:ext cx="1133249" cy="5067300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F922A8DD-60A7-1899-79D6-34CFA1DAD023}"/>
              </a:ext>
            </a:extLst>
          </p:cNvPr>
          <p:cNvSpPr txBox="1"/>
          <p:nvPr/>
        </p:nvSpPr>
        <p:spPr>
          <a:xfrm>
            <a:off x="1230777" y="2320379"/>
            <a:ext cx="3779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</a:rPr>
              <a:t>Julio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E1CB7C5A-14AE-EB56-CE95-4C0740587277}"/>
              </a:ext>
            </a:extLst>
          </p:cNvPr>
          <p:cNvSpPr txBox="1"/>
          <p:nvPr/>
        </p:nvSpPr>
        <p:spPr>
          <a:xfrm>
            <a:off x="1681840" y="2742883"/>
            <a:ext cx="4082516" cy="673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es-MX" sz="1200" kern="10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Construir áreas administrativas para el Aeropuerto Aguas Claras </a:t>
            </a:r>
            <a:r>
              <a:rPr lang="es-CO" sz="1200" b="1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$ 58</a:t>
            </a:r>
            <a:r>
              <a:rPr lang="es-CO" sz="1200" b="1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cs typeface="Calibri" panose="020F0502020204030204" pitchFamily="34" charset="0"/>
              </a:rPr>
              <a:t>0.000.000</a:t>
            </a:r>
            <a:r>
              <a:rPr lang="es-CO" sz="1200" b="1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107000"/>
              </a:lnSpc>
            </a:pPr>
            <a:endParaRPr lang="es-CO" sz="1200" b="1" kern="100" dirty="0">
              <a:solidFill>
                <a:schemeClr val="bg2">
                  <a:lumMod val="50000"/>
                </a:schemeClr>
              </a:solidFill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Gráfico 5" descr="Modern architecture con relleno sólido">
            <a:extLst>
              <a:ext uri="{FF2B5EF4-FFF2-40B4-BE49-F238E27FC236}">
                <a16:creationId xmlns:a16="http://schemas.microsoft.com/office/drawing/2014/main" id="{AAE9084D-AB73-CD48-07BA-83C249E97C9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321729" y="2774690"/>
            <a:ext cx="337411" cy="337411"/>
          </a:xfrm>
          <a:prstGeom prst="rect">
            <a:avLst/>
          </a:prstGeom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55C386BE-C13E-E4B7-B72B-9595A20BD0F6}"/>
              </a:ext>
            </a:extLst>
          </p:cNvPr>
          <p:cNvSpPr txBox="1"/>
          <p:nvPr/>
        </p:nvSpPr>
        <p:spPr>
          <a:xfrm>
            <a:off x="1321729" y="3922817"/>
            <a:ext cx="4747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Montserrat" pitchFamily="2" charset="77"/>
              </a:rPr>
              <a:t>Arauca </a:t>
            </a:r>
          </a:p>
          <a:p>
            <a:r>
              <a:rPr lang="es-ES" b="1" dirty="0">
                <a:latin typeface="Montserrat" pitchFamily="2" charset="77"/>
              </a:rPr>
              <a:t>Aeropuerto Santiago Pérez Quiroz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6D6C9276-79AD-4AE2-A56B-0CC566CE00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7585" y="1699522"/>
            <a:ext cx="3263638" cy="17172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86970D6-F2C6-3AD3-DB87-A51CF3F223D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0722" b="12097"/>
          <a:stretch/>
        </p:blipFill>
        <p:spPr>
          <a:xfrm>
            <a:off x="7697585" y="3954992"/>
            <a:ext cx="3267582" cy="1641468"/>
          </a:xfrm>
          <a:prstGeom prst="rect">
            <a:avLst/>
          </a:prstGeom>
        </p:spPr>
      </p:pic>
      <p:sp>
        <p:nvSpPr>
          <p:cNvPr id="15" name="TextBox 6">
            <a:extLst>
              <a:ext uri="{FF2B5EF4-FFF2-40B4-BE49-F238E27FC236}">
                <a16:creationId xmlns:a16="http://schemas.microsoft.com/office/drawing/2014/main" id="{17D9F044-B5F8-0177-F6D6-F87AE2370A77}"/>
              </a:ext>
            </a:extLst>
          </p:cNvPr>
          <p:cNvSpPr txBox="1"/>
          <p:nvPr/>
        </p:nvSpPr>
        <p:spPr>
          <a:xfrm>
            <a:off x="1763439" y="4725003"/>
            <a:ext cx="4082516" cy="871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es-MX" sz="1200" kern="10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Ejecutar la  medida compensatoria impuesta por Corporinoquia para el aeropuerto Arauca. </a:t>
            </a:r>
            <a:r>
              <a:rPr lang="es-CO" sz="1200" b="1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$15</a:t>
            </a:r>
            <a:r>
              <a:rPr lang="es-CO" sz="1200" b="1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cs typeface="Calibri" panose="020F0502020204030204" pitchFamily="34" charset="0"/>
              </a:rPr>
              <a:t>0.000.000</a:t>
            </a:r>
            <a:r>
              <a:rPr lang="es-CO" sz="1200" b="1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107000"/>
              </a:lnSpc>
            </a:pPr>
            <a:endParaRPr lang="es-CO" sz="1200" b="1" kern="100" dirty="0">
              <a:solidFill>
                <a:schemeClr val="bg2">
                  <a:lumMod val="50000"/>
                </a:schemeClr>
              </a:solidFill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Gráfico 16" descr="Árbol de Tanabata contorno">
            <a:extLst>
              <a:ext uri="{FF2B5EF4-FFF2-40B4-BE49-F238E27FC236}">
                <a16:creationId xmlns:a16="http://schemas.microsoft.com/office/drawing/2014/main" id="{926BBE3B-4971-3E43-3C0A-9B533654FF3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/>
        </p:blipFill>
        <p:spPr>
          <a:xfrm>
            <a:off x="1426028" y="4749691"/>
            <a:ext cx="337411" cy="337411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9E9F6590-8F00-E26F-A76D-D8FA5D3F88CA}"/>
              </a:ext>
            </a:extLst>
          </p:cNvPr>
          <p:cNvSpPr txBox="1"/>
          <p:nvPr/>
        </p:nvSpPr>
        <p:spPr>
          <a:xfrm>
            <a:off x="1321729" y="3484211"/>
            <a:ext cx="3779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</a:rPr>
              <a:t>Agosto</a:t>
            </a:r>
          </a:p>
        </p:txBody>
      </p:sp>
    </p:spTree>
    <p:extLst>
      <p:ext uri="{BB962C8B-B14F-4D97-AF65-F5344CB8AC3E}">
        <p14:creationId xmlns:p14="http://schemas.microsoft.com/office/powerpoint/2010/main" val="27206869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3F8DA50D-ED7C-F14F-8202-5A448D975B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27251"/>
          <a:stretch/>
        </p:blipFill>
        <p:spPr>
          <a:xfrm>
            <a:off x="10242550" y="1373476"/>
            <a:ext cx="1949450" cy="506730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F7BF387-E679-E540-8935-A152B11FE5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57710"/>
          <a:stretch/>
        </p:blipFill>
        <p:spPr>
          <a:xfrm rot="10800000">
            <a:off x="-1" y="1373476"/>
            <a:ext cx="1133249" cy="5067300"/>
          </a:xfrm>
          <a:prstGeom prst="rect">
            <a:avLst/>
          </a:prstGeom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A5DAD4D3-C76B-D4D2-D417-C556BB162650}"/>
              </a:ext>
            </a:extLst>
          </p:cNvPr>
          <p:cNvSpPr txBox="1"/>
          <p:nvPr/>
        </p:nvSpPr>
        <p:spPr>
          <a:xfrm>
            <a:off x="1103487" y="1365832"/>
            <a:ext cx="4992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b="1">
                <a:latin typeface="Montserrat" pitchFamily="2" charset="77"/>
              </a:defRPr>
            </a:lvl1pPr>
          </a:lstStyle>
          <a:p>
            <a:r>
              <a:rPr lang="es-CO" dirty="0"/>
              <a:t>Puerto Rondón</a:t>
            </a:r>
            <a:br>
              <a:rPr lang="es-CO" dirty="0"/>
            </a:br>
            <a:r>
              <a:rPr lang="es-CO" dirty="0"/>
              <a:t>Aeropuerto de Puerto Rondón</a:t>
            </a:r>
            <a:endParaRPr lang="es-ES" dirty="0"/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3C13CAE6-26EE-2DDF-3B99-DC41988B605E}"/>
              </a:ext>
            </a:extLst>
          </p:cNvPr>
          <p:cNvSpPr txBox="1"/>
          <p:nvPr/>
        </p:nvSpPr>
        <p:spPr>
          <a:xfrm>
            <a:off x="849824" y="4017592"/>
            <a:ext cx="37793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</a:rPr>
              <a:t>Julio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E575DDFF-B037-EE0B-8036-877FC3494A3D}"/>
              </a:ext>
            </a:extLst>
          </p:cNvPr>
          <p:cNvSpPr txBox="1"/>
          <p:nvPr/>
        </p:nvSpPr>
        <p:spPr>
          <a:xfrm>
            <a:off x="1358307" y="4417702"/>
            <a:ext cx="4589690" cy="1266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es-MX" sz="1200" kern="10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Calibri" panose="020F0502020204030204" pitchFamily="34" charset="0"/>
                <a:cs typeface="Calibri" panose="020F0502020204030204" pitchFamily="34" charset="0"/>
              </a:rPr>
              <a:t>Implementar el Programa de gestión social institucional en los aeropuertos puerto Rondón, Cravo Norte, el Troncal y los Colonizadores, adscritos a la Regional Nororiente de la UAE de aeronáutica civil (por lotes)</a:t>
            </a:r>
          </a:p>
          <a:p>
            <a:pPr>
              <a:lnSpc>
                <a:spcPct val="107000"/>
              </a:lnSpc>
            </a:pPr>
            <a:r>
              <a:rPr lang="es-CO" sz="1200" b="1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$ </a:t>
            </a:r>
            <a:r>
              <a:rPr lang="es-CO" sz="1200" b="1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cs typeface="Calibri" panose="020F0502020204030204" pitchFamily="34" charset="0"/>
              </a:rPr>
              <a:t>400.000.000</a:t>
            </a:r>
            <a:r>
              <a:rPr lang="es-CO" sz="1200" b="1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107000"/>
              </a:lnSpc>
            </a:pPr>
            <a:endParaRPr lang="es-CO" sz="1200" b="1" kern="100" dirty="0">
              <a:solidFill>
                <a:schemeClr val="bg2">
                  <a:lumMod val="50000"/>
                </a:schemeClr>
              </a:solidFill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36AEB1D6-B264-4424-1218-0AF9154750ED}"/>
              </a:ext>
            </a:extLst>
          </p:cNvPr>
          <p:cNvSpPr txBox="1"/>
          <p:nvPr/>
        </p:nvSpPr>
        <p:spPr>
          <a:xfrm>
            <a:off x="1133249" y="2194078"/>
            <a:ext cx="4992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b="1">
                <a:latin typeface="Montserrat" pitchFamily="2" charset="77"/>
              </a:defRPr>
            </a:lvl1pPr>
          </a:lstStyle>
          <a:p>
            <a:r>
              <a:rPr lang="es-CO" dirty="0"/>
              <a:t>Arauquita</a:t>
            </a:r>
            <a:br>
              <a:rPr lang="es-CO" dirty="0"/>
            </a:br>
            <a:r>
              <a:rPr lang="es-CO" dirty="0"/>
              <a:t>Aeropuerto El Troncal </a:t>
            </a:r>
            <a:endParaRPr lang="es-ES" dirty="0"/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6007635D-1772-A2D9-E69F-5838AB238A28}"/>
              </a:ext>
            </a:extLst>
          </p:cNvPr>
          <p:cNvSpPr txBox="1"/>
          <p:nvPr/>
        </p:nvSpPr>
        <p:spPr>
          <a:xfrm>
            <a:off x="1159950" y="2981085"/>
            <a:ext cx="4747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Montserrat" pitchFamily="2" charset="77"/>
              </a:rPr>
              <a:t>Saravena </a:t>
            </a:r>
          </a:p>
          <a:p>
            <a:r>
              <a:rPr lang="es-ES" b="1" dirty="0">
                <a:latin typeface="Montserrat" pitchFamily="2" charset="77"/>
              </a:rPr>
              <a:t>Aeropuerto Los Colonizadores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23A5C1A4-5803-1728-5070-F824CB1839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941"/>
          <a:stretch/>
        </p:blipFill>
        <p:spPr>
          <a:xfrm>
            <a:off x="6005393" y="1235697"/>
            <a:ext cx="2820713" cy="1745388"/>
          </a:xfrm>
          <a:prstGeom prst="rect">
            <a:avLst/>
          </a:prstGeom>
        </p:spPr>
      </p:pic>
      <p:pic>
        <p:nvPicPr>
          <p:cNvPr id="1026" name="Picture 2" descr="NOTICIA: Mejoras en Aeropuerto El Troncal de Arauquita fortalecen la  conectividad de la región">
            <a:extLst>
              <a:ext uri="{FF2B5EF4-FFF2-40B4-BE49-F238E27FC236}">
                <a16:creationId xmlns:a16="http://schemas.microsoft.com/office/drawing/2014/main" id="{E253B118-1CDB-F80F-ECEB-E9630606D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173" y="2817293"/>
            <a:ext cx="3082580" cy="174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03E90DDE-ADD9-0DC6-38BC-19930B255F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0649" y="4454091"/>
            <a:ext cx="3056796" cy="171720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67493BDD-A3CD-3E97-E236-8226B58C83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334" y="4451337"/>
            <a:ext cx="375232" cy="37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4508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>
            <a:extLst>
              <a:ext uri="{FF2B5EF4-FFF2-40B4-BE49-F238E27FC236}">
                <a16:creationId xmlns:a16="http://schemas.microsoft.com/office/drawing/2014/main" id="{6A13B45B-B95F-E44E-931F-5751C9F64D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27251"/>
          <a:stretch/>
        </p:blipFill>
        <p:spPr>
          <a:xfrm>
            <a:off x="10242550" y="1373476"/>
            <a:ext cx="1949450" cy="5067300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53995271-403F-EC42-B26D-7BDF3E86C4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57710"/>
          <a:stretch/>
        </p:blipFill>
        <p:spPr>
          <a:xfrm rot="10800000">
            <a:off x="29391" y="1399884"/>
            <a:ext cx="1133249" cy="5067300"/>
          </a:xfrm>
          <a:prstGeom prst="rect">
            <a:avLst/>
          </a:prstGeom>
        </p:spPr>
      </p:pic>
      <p:sp>
        <p:nvSpPr>
          <p:cNvPr id="22" name="TextBox 6">
            <a:extLst>
              <a:ext uri="{FF2B5EF4-FFF2-40B4-BE49-F238E27FC236}">
                <a16:creationId xmlns:a16="http://schemas.microsoft.com/office/drawing/2014/main" id="{67829569-A084-52EF-844A-163B4A282BB6}"/>
              </a:ext>
            </a:extLst>
          </p:cNvPr>
          <p:cNvSpPr txBox="1"/>
          <p:nvPr/>
        </p:nvSpPr>
        <p:spPr>
          <a:xfrm>
            <a:off x="1271477" y="1223790"/>
            <a:ext cx="4711055" cy="1061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2000" b="1" kern="0" dirty="0"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Bucaramanga                            Aeropuerto Internacional Palonegro</a:t>
            </a:r>
            <a:endParaRPr lang="es-ES" sz="2000" b="1" dirty="0">
              <a:latin typeface="Montserrat" pitchFamily="2" charset="77"/>
            </a:endParaRPr>
          </a:p>
        </p:txBody>
      </p:sp>
      <p:sp>
        <p:nvSpPr>
          <p:cNvPr id="26" name="TextBox 6">
            <a:extLst>
              <a:ext uri="{FF2B5EF4-FFF2-40B4-BE49-F238E27FC236}">
                <a16:creationId xmlns:a16="http://schemas.microsoft.com/office/drawing/2014/main" id="{BF3E6F5E-A8BF-4EA7-5500-C0BBF92BD143}"/>
              </a:ext>
            </a:extLst>
          </p:cNvPr>
          <p:cNvSpPr txBox="1"/>
          <p:nvPr/>
        </p:nvSpPr>
        <p:spPr>
          <a:xfrm>
            <a:off x="1812680" y="2872375"/>
            <a:ext cx="3996988" cy="2847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r>
              <a:rPr lang="es-ES" sz="1200" kern="0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Construir área social para el aeropuerto </a:t>
            </a:r>
            <a:r>
              <a:rPr lang="es-ES" sz="1200" kern="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s-CO" sz="1200" b="1" kern="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$580.000.000</a:t>
            </a:r>
          </a:p>
          <a:p>
            <a:pPr lvl="0">
              <a:lnSpc>
                <a:spcPct val="107000"/>
              </a:lnSpc>
            </a:pPr>
            <a:endParaRPr lang="es-CO" sz="1200" b="1" kern="0" dirty="0">
              <a:solidFill>
                <a:schemeClr val="bg2">
                  <a:lumMod val="50000"/>
                </a:schemeClr>
              </a:solidFill>
              <a:latin typeface="Montserrat" pitchFamily="2" charset="77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lnSpc>
                <a:spcPct val="107000"/>
              </a:lnSpc>
            </a:pPr>
            <a:endParaRPr lang="es-CO" sz="1200" b="1" kern="0" dirty="0">
              <a:solidFill>
                <a:schemeClr val="bg2">
                  <a:lumMod val="50000"/>
                </a:schemeClr>
              </a:solidFill>
              <a:effectLst/>
              <a:latin typeface="Montserrat" pitchFamily="2" charset="77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lnSpc>
                <a:spcPct val="107000"/>
              </a:lnSpc>
            </a:pPr>
            <a:endParaRPr lang="es-CO" sz="1200" b="1" kern="0" dirty="0">
              <a:solidFill>
                <a:schemeClr val="bg2">
                  <a:lumMod val="50000"/>
                </a:schemeClr>
              </a:solidFill>
              <a:latin typeface="Montserrat" pitchFamily="2" charset="77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lnSpc>
                <a:spcPct val="107000"/>
              </a:lnSpc>
            </a:pPr>
            <a:endParaRPr lang="es-CO" sz="1200" b="1" kern="0" dirty="0">
              <a:solidFill>
                <a:schemeClr val="bg2">
                  <a:lumMod val="50000"/>
                </a:schemeClr>
              </a:solidFill>
              <a:effectLst/>
              <a:latin typeface="Montserrat" pitchFamily="2" charset="77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</a:pPr>
            <a:endParaRPr lang="es-ES" sz="1200" kern="0" dirty="0">
              <a:solidFill>
                <a:schemeClr val="bg2">
                  <a:lumMod val="50000"/>
                </a:schemeClr>
              </a:solidFill>
              <a:effectLst/>
              <a:latin typeface="Montserrat" pitchFamily="2" charset="77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</a:pPr>
            <a:endParaRPr lang="es-ES" sz="1200" kern="0" dirty="0">
              <a:solidFill>
                <a:schemeClr val="bg2">
                  <a:lumMod val="50000"/>
                </a:schemeClr>
              </a:solidFill>
              <a:latin typeface="Montserrat" pitchFamily="2" charset="77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</a:pPr>
            <a:endParaRPr lang="es-ES" sz="1200" kern="0" dirty="0">
              <a:solidFill>
                <a:schemeClr val="bg2">
                  <a:lumMod val="50000"/>
                </a:schemeClr>
              </a:solidFill>
              <a:effectLst/>
              <a:latin typeface="Montserrat" pitchFamily="2" charset="77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</a:pPr>
            <a:endParaRPr lang="es-ES" sz="1200" kern="0" dirty="0">
              <a:solidFill>
                <a:schemeClr val="bg2">
                  <a:lumMod val="50000"/>
                </a:schemeClr>
              </a:solidFill>
              <a:latin typeface="Montserrat" pitchFamily="2" charset="77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</a:pPr>
            <a:r>
              <a:rPr lang="es-ES" sz="1200" kern="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Construir áreas administrativas y soporte técnico aeropuerto </a:t>
            </a:r>
            <a:r>
              <a:rPr lang="es-CO" sz="1200" b="1" kern="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$ 580.000.000</a:t>
            </a:r>
          </a:p>
          <a:p>
            <a:pPr lvl="0">
              <a:lnSpc>
                <a:spcPct val="107000"/>
              </a:lnSpc>
            </a:pPr>
            <a:endParaRPr lang="es-CO" sz="1200" b="1" kern="0" dirty="0">
              <a:solidFill>
                <a:schemeClr val="bg2">
                  <a:lumMod val="50000"/>
                </a:schemeClr>
              </a:solidFill>
              <a:effectLst/>
              <a:latin typeface="Montserrat" pitchFamily="2" charset="77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lnSpc>
                <a:spcPct val="107000"/>
              </a:lnSpc>
            </a:pPr>
            <a:endParaRPr lang="es-CO" sz="1200" b="1" kern="0" dirty="0">
              <a:solidFill>
                <a:schemeClr val="bg2">
                  <a:lumMod val="50000"/>
                </a:schemeClr>
              </a:solidFill>
              <a:latin typeface="Montserrat" pitchFamily="2" charset="77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5">
            <a:extLst>
              <a:ext uri="{FF2B5EF4-FFF2-40B4-BE49-F238E27FC236}">
                <a16:creationId xmlns:a16="http://schemas.microsoft.com/office/drawing/2014/main" id="{A83943D9-EA5C-FE5C-A9B8-3916F5A133F1}"/>
              </a:ext>
            </a:extLst>
          </p:cNvPr>
          <p:cNvSpPr txBox="1"/>
          <p:nvPr/>
        </p:nvSpPr>
        <p:spPr>
          <a:xfrm>
            <a:off x="1271477" y="2471111"/>
            <a:ext cx="4082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2">
                    <a:lumMod val="50000"/>
                  </a:schemeClr>
                </a:solidFill>
                <a:latin typeface="Montserrat" pitchFamily="2" charset="77"/>
              </a:rPr>
              <a:t>Julio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CB752CD-A80E-3D16-3C22-66F9B8D9F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2086" y="2101960"/>
            <a:ext cx="3537211" cy="1786417"/>
          </a:xfrm>
          <a:prstGeom prst="rect">
            <a:avLst/>
          </a:prstGeom>
        </p:spPr>
      </p:pic>
      <p:pic>
        <p:nvPicPr>
          <p:cNvPr id="6" name="Gráfico 5" descr="Modern architecture con relleno sólido">
            <a:extLst>
              <a:ext uri="{FF2B5EF4-FFF2-40B4-BE49-F238E27FC236}">
                <a16:creationId xmlns:a16="http://schemas.microsoft.com/office/drawing/2014/main" id="{9493902D-FFB3-CA44-1DAD-064F47ABF37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318955" y="2995169"/>
            <a:ext cx="337411" cy="33741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8A05012-3DDE-E604-C450-9D4E7DADCB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2086" y="4322618"/>
            <a:ext cx="3537211" cy="19133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582D9C-0BA5-E2B8-5F24-BAC329AA1ADB}"/>
              </a:ext>
            </a:extLst>
          </p:cNvPr>
          <p:cNvSpPr txBox="1"/>
          <p:nvPr/>
        </p:nvSpPr>
        <p:spPr>
          <a:xfrm>
            <a:off x="1336086" y="3986780"/>
            <a:ext cx="4851466" cy="770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b="1" kern="0" dirty="0"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Barrancabermeja            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b="1" kern="0" dirty="0"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Aeropuerto </a:t>
            </a:r>
            <a:r>
              <a:rPr lang="es-CO" b="1" kern="0" dirty="0" err="1"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Yariguíes</a:t>
            </a:r>
            <a:r>
              <a:rPr lang="es-CO" b="1" kern="0" dirty="0">
                <a:latin typeface="Montserrat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s-ES" b="1" kern="0" dirty="0">
              <a:latin typeface="Montserrat" pitchFamily="2" charset="77"/>
              <a:cs typeface="Calibri" panose="020F0502020204030204" pitchFamily="34" charset="0"/>
            </a:endParaRPr>
          </a:p>
        </p:txBody>
      </p:sp>
      <p:pic>
        <p:nvPicPr>
          <p:cNvPr id="8" name="Gráfico 7" descr="Modern architecture con relleno sólido">
            <a:extLst>
              <a:ext uri="{FF2B5EF4-FFF2-40B4-BE49-F238E27FC236}">
                <a16:creationId xmlns:a16="http://schemas.microsoft.com/office/drawing/2014/main" id="{028F0B83-5920-6D2B-9243-1BA3E23A4F9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318955" y="4941876"/>
            <a:ext cx="337411" cy="33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172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EFC1B70-3CA4-1543-9FCE-94E022A59D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27251"/>
          <a:stretch/>
        </p:blipFill>
        <p:spPr>
          <a:xfrm>
            <a:off x="10242550" y="1373476"/>
            <a:ext cx="1949450" cy="5067300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EE332CCE-EDA1-8146-9B71-7ACCBD81259A}"/>
              </a:ext>
            </a:extLst>
          </p:cNvPr>
          <p:cNvSpPr txBox="1"/>
          <p:nvPr/>
        </p:nvSpPr>
        <p:spPr>
          <a:xfrm>
            <a:off x="1255364" y="1497463"/>
            <a:ext cx="43823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Montserrat" pitchFamily="2" charset="77"/>
              </a:rPr>
              <a:t>Cinco procesos de mínima cuantía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C7B61F7-EC18-8942-929B-AB3E1A1C0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" r="437"/>
          <a:stretch/>
        </p:blipFill>
        <p:spPr>
          <a:xfrm>
            <a:off x="7082725" y="2200758"/>
            <a:ext cx="4176211" cy="315977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E06CAB9-BC79-8940-B9F0-8968063809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57710"/>
          <a:stretch/>
        </p:blipFill>
        <p:spPr>
          <a:xfrm rot="10800000">
            <a:off x="-1" y="1373476"/>
            <a:ext cx="1133249" cy="5067300"/>
          </a:xfrm>
          <a:prstGeom prst="rect">
            <a:avLst/>
          </a:prstGeom>
        </p:spPr>
      </p:pic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2BA90FBE-E638-3FE3-5F52-D60D477500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8320984"/>
              </p:ext>
            </p:extLst>
          </p:nvPr>
        </p:nvGraphicFramePr>
        <p:xfrm>
          <a:off x="1346053" y="2492961"/>
          <a:ext cx="5250761" cy="182267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395913">
                  <a:extLst>
                    <a:ext uri="{9D8B030D-6E8A-4147-A177-3AD203B41FA5}">
                      <a16:colId xmlns:a16="http://schemas.microsoft.com/office/drawing/2014/main" val="2114104888"/>
                    </a:ext>
                  </a:extLst>
                </a:gridCol>
                <a:gridCol w="1256713">
                  <a:extLst>
                    <a:ext uri="{9D8B030D-6E8A-4147-A177-3AD203B41FA5}">
                      <a16:colId xmlns:a16="http://schemas.microsoft.com/office/drawing/2014/main" val="245671939"/>
                    </a:ext>
                  </a:extLst>
                </a:gridCol>
                <a:gridCol w="1598135">
                  <a:extLst>
                    <a:ext uri="{9D8B030D-6E8A-4147-A177-3AD203B41FA5}">
                      <a16:colId xmlns:a16="http://schemas.microsoft.com/office/drawing/2014/main" val="4226878349"/>
                    </a:ext>
                  </a:extLst>
                </a:gridCol>
              </a:tblGrid>
              <a:tr h="88426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1" kern="1200" dirty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RESUMEN INFORMACIÓN PROCESOS</a:t>
                      </a:r>
                      <a:endParaRPr lang="es-CO" sz="1200" b="1" kern="1200" dirty="0">
                        <a:solidFill>
                          <a:schemeClr val="bg1"/>
                        </a:solidFill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1" kern="1200" dirty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PRESUPUESTO ESTIMADO </a:t>
                      </a:r>
                      <a:endParaRPr lang="es-CO" sz="1200" b="1" kern="1200" dirty="0">
                        <a:solidFill>
                          <a:schemeClr val="bg1"/>
                        </a:solidFill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1" kern="1200" dirty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CANTIDAD PROCESOS</a:t>
                      </a:r>
                      <a:endParaRPr lang="es-CO" sz="1200" b="1" kern="1200" dirty="0">
                        <a:solidFill>
                          <a:schemeClr val="bg1"/>
                        </a:solidFill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640655969"/>
                  </a:ext>
                </a:extLst>
              </a:tr>
              <a:tr h="469202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O" sz="1200" kern="1200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Mejoramiento Servicios Aeroportuarios</a:t>
                      </a:r>
                      <a:endParaRPr lang="es-CO" sz="1200" kern="1200" dirty="0">
                        <a:solidFill>
                          <a:schemeClr val="tx1"/>
                        </a:solidFill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O" sz="1200" kern="1200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 $   232.000.000 </a:t>
                      </a:r>
                      <a:endParaRPr lang="es-CO" sz="1200" kern="1200" dirty="0">
                        <a:solidFill>
                          <a:schemeClr val="tx1"/>
                        </a:solidFill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O" sz="1200" kern="1200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3</a:t>
                      </a:r>
                      <a:endParaRPr lang="es-CO" sz="1200" kern="1200" dirty="0">
                        <a:solidFill>
                          <a:schemeClr val="tx1"/>
                        </a:solidFill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678375869"/>
                  </a:ext>
                </a:extLst>
              </a:tr>
              <a:tr h="469202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O" sz="1200" kern="1200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Otras contrataciones</a:t>
                      </a:r>
                      <a:endParaRPr lang="es-CO" sz="1200" kern="1200" dirty="0">
                        <a:solidFill>
                          <a:schemeClr val="tx1"/>
                        </a:solidFill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O" sz="1200" kern="1200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 $    563.951.415 </a:t>
                      </a:r>
                      <a:endParaRPr lang="es-CO" sz="1200" kern="1200" dirty="0">
                        <a:solidFill>
                          <a:schemeClr val="tx1"/>
                        </a:solidFill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O" sz="1200" kern="1200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10</a:t>
                      </a:r>
                      <a:endParaRPr lang="es-CO" sz="1200" kern="1200" dirty="0">
                        <a:solidFill>
                          <a:schemeClr val="tx1"/>
                        </a:solidFill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3788508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4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C9FF2AA-9D4F-824F-8355-CDE8C019D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59960"/>
            <a:ext cx="12192000" cy="6858000"/>
          </a:xfrm>
          <a:prstGeom prst="rect">
            <a:avLst/>
          </a:prstGeom>
        </p:spPr>
      </p:pic>
      <p:pic>
        <p:nvPicPr>
          <p:cNvPr id="8" name="Gráfico 7" descr="Airplane con relleno sólido">
            <a:extLst>
              <a:ext uri="{FF2B5EF4-FFF2-40B4-BE49-F238E27FC236}">
                <a16:creationId xmlns:a16="http://schemas.microsoft.com/office/drawing/2014/main" id="{B95CBD5A-8B59-3C4F-A7DF-6B89D53F01B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8808458">
            <a:off x="7242747" y="588364"/>
            <a:ext cx="914400" cy="914400"/>
          </a:xfrm>
          <a:prstGeom prst="rect">
            <a:avLst/>
          </a:prstGeom>
        </p:spPr>
      </p:pic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BC86DC20-1CE1-984B-9C05-7098463E4E7A}"/>
              </a:ext>
            </a:extLst>
          </p:cNvPr>
          <p:cNvSpPr txBox="1">
            <a:spLocks/>
          </p:cNvSpPr>
          <p:nvPr/>
        </p:nvSpPr>
        <p:spPr>
          <a:xfrm>
            <a:off x="1975538" y="3942832"/>
            <a:ext cx="3821038" cy="8275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2800" b="1" dirty="0">
                <a:latin typeface="Montserrat" pitchFamily="2" charset="77"/>
              </a:rPr>
              <a:t>¡Muchas Gracias! </a:t>
            </a:r>
            <a:endParaRPr lang="es-CO" sz="2800" b="1" dirty="0">
              <a:latin typeface="Montserrat" pitchFamily="2" charset="77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86F2E27-1BF0-7C4C-9D9C-4BC96820D619}"/>
              </a:ext>
            </a:extLst>
          </p:cNvPr>
          <p:cNvSpPr txBox="1"/>
          <p:nvPr/>
        </p:nvSpPr>
        <p:spPr>
          <a:xfrm>
            <a:off x="1975538" y="2301198"/>
            <a:ext cx="3905250" cy="13513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1600" kern="100" dirty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Nuestro propósito es el mejoramiento continuo del proceso de compra y contratación pública.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s-CO" sz="1600" kern="100" dirty="0">
              <a:solidFill>
                <a:schemeClr val="bg2">
                  <a:lumMod val="50000"/>
                </a:schemeClr>
              </a:solidFill>
              <a:effectLst/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8122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FBE0BDA2283544F9B056586E3068FE6" ma:contentTypeVersion="2" ma:contentTypeDescription="Crear nuevo documento." ma:contentTypeScope="" ma:versionID="e2b5e4fed55db381ef03c13722ce0f36">
  <xsd:schema xmlns:xsd="http://www.w3.org/2001/XMLSchema" xmlns:xs="http://www.w3.org/2001/XMLSchema" xmlns:p="http://schemas.microsoft.com/office/2006/metadata/properties" xmlns:ns2="fa4966e2-ab1e-41a5-bcc1-6d2efb26a169" targetNamespace="http://schemas.microsoft.com/office/2006/metadata/properties" ma:root="true" ma:fieldsID="f0b9220d3a4e8122ed90383c1bf46bd0" ns2:_="">
    <xsd:import namespace="fa4966e2-ab1e-41a5-bcc1-6d2efb26a169"/>
    <xsd:element name="properties">
      <xsd:complexType>
        <xsd:sequence>
          <xsd:element name="documentManagement">
            <xsd:complexType>
              <xsd:all>
                <xsd:element ref="ns2:Formato" minOccurs="0"/>
                <xsd:element ref="ns2:categori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4966e2-ab1e-41a5-bcc1-6d2efb26a169" elementFormDefault="qualified">
    <xsd:import namespace="http://schemas.microsoft.com/office/2006/documentManagement/types"/>
    <xsd:import namespace="http://schemas.microsoft.com/office/infopath/2007/PartnerControls"/>
    <xsd:element name="Formato" ma:index="8" nillable="true" ma:displayName="Formato" ma:default="/Style%20Library/Images/pdf.svg" ma:format="Dropdown" ma:internalName="Formato">
      <xsd:simpleType>
        <xsd:restriction base="dms:Choice">
          <xsd:enumeration value="/Style%20Library/Images/pdf.svg"/>
          <xsd:enumeration value="/Style%20Library/Images/doc.svg"/>
          <xsd:enumeration value="/Style%20Library/Images/xls.svg"/>
          <xsd:enumeration value="/Style%20Library/Images/ppt.svg"/>
          <xsd:enumeration value="/Style%20Library/Images/jpg.svg"/>
        </xsd:restriction>
      </xsd:simpleType>
    </xsd:element>
    <xsd:element name="categoria" ma:index="9" nillable="true" ma:displayName="categoria" ma:default="Capacitación" ma:format="Dropdown" ma:internalName="categoria">
      <xsd:simpleType>
        <xsd:restriction base="dms:Choice">
          <xsd:enumeration value="Introducción"/>
          <xsd:enumeration value="Capacitación"/>
          <xsd:enumeration value="Capítulo I"/>
          <xsd:enumeration value="Capítulo III"/>
          <xsd:enumeration value="Capítulo III"/>
          <xsd:enumeration value="Capítulo IV"/>
          <xsd:enumeration value="Capítulo V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ategoria xmlns="fa4966e2-ab1e-41a5-bcc1-6d2efb26a169">Capacitación</categoria>
    <Formato xmlns="fa4966e2-ab1e-41a5-bcc1-6d2efb26a169">/Style%20Library/Images/ppt.svg</Formato>
  </documentManagement>
</p:properties>
</file>

<file path=customXml/itemProps1.xml><?xml version="1.0" encoding="utf-8"?>
<ds:datastoreItem xmlns:ds="http://schemas.openxmlformats.org/officeDocument/2006/customXml" ds:itemID="{154E6FC7-3882-4B0F-9320-7590B7F785DC}"/>
</file>

<file path=customXml/itemProps2.xml><?xml version="1.0" encoding="utf-8"?>
<ds:datastoreItem xmlns:ds="http://schemas.openxmlformats.org/officeDocument/2006/customXml" ds:itemID="{127FA859-B576-46FB-A9CD-E9573080B5D4}"/>
</file>

<file path=customXml/itemProps3.xml><?xml version="1.0" encoding="utf-8"?>
<ds:datastoreItem xmlns:ds="http://schemas.openxmlformats.org/officeDocument/2006/customXml" ds:itemID="{D760C908-AD89-42FA-B10C-5A4FB6E960EC}"/>
</file>

<file path=docProps/app.xml><?xml version="1.0" encoding="utf-8"?>
<Properties xmlns="http://schemas.openxmlformats.org/officeDocument/2006/extended-properties" xmlns:vt="http://schemas.openxmlformats.org/officeDocument/2006/docPropsVTypes">
  <TotalTime>2660</TotalTime>
  <Words>238</Words>
  <Application>Microsoft Office PowerPoint</Application>
  <PresentationFormat>Panorámica</PresentationFormat>
  <Paragraphs>56</Paragraphs>
  <Slides>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Montserrat</vt:lpstr>
      <vt:lpstr>Times New Roman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 eduardo cetina pineda</dc:creator>
  <cp:lastModifiedBy>Gloria Amparo Montealegre Íbañez</cp:lastModifiedBy>
  <cp:revision>110</cp:revision>
  <dcterms:created xsi:type="dcterms:W3CDTF">2022-08-21T22:49:05Z</dcterms:created>
  <dcterms:modified xsi:type="dcterms:W3CDTF">2024-07-29T19:43:39Z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0x010100DFBE0BDA2283544F9B056586E3068FE6</vt:lpwstr>
  </property>
</Properties>
</file>